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ckwell" panose="02060603020205020403" pitchFamily="18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fa606f8a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fa606f8a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11cc086f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11cc086f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011cc086f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011cc086f6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11cc086f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11cc086f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11cc086f6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11cc086f6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11cc086f6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11cc086f6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11cc086f6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11cc086f6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2684cab02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2684cab02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6452" y="841772"/>
            <a:ext cx="6751097" cy="179070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6452" y="2701528"/>
            <a:ext cx="6751097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23260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3217030"/>
            <a:ext cx="7775673" cy="614516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465991"/>
            <a:ext cx="7775673" cy="2534801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74499" cy="511854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15813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25686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3153615"/>
            <a:ext cx="7765321" cy="119414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01598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2010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3153616"/>
            <a:ext cx="7765322" cy="11897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TextBox 10"/>
          <p:cNvSpPr txBox="1"/>
          <p:nvPr/>
        </p:nvSpPr>
        <p:spPr>
          <a:xfrm>
            <a:off x="627459" y="55143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93467" y="222907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543418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1595207"/>
            <a:ext cx="7766495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487917"/>
            <a:ext cx="7765322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01922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457201"/>
            <a:ext cx="7765322" cy="99417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66240"/>
            <a:ext cx="2474217" cy="61747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183718"/>
            <a:ext cx="2474217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1566240"/>
            <a:ext cx="2473919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183718"/>
            <a:ext cx="2474866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566240"/>
            <a:ext cx="2468408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183718"/>
            <a:ext cx="2468408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685897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99417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146924"/>
            <a:ext cx="247421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1724240"/>
            <a:ext cx="2205038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3579121"/>
            <a:ext cx="2474216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146924"/>
            <a:ext cx="247423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1724240"/>
            <a:ext cx="2197894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79120"/>
            <a:ext cx="2475252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146924"/>
            <a:ext cx="2467425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1724240"/>
            <a:ext cx="2199085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3579121"/>
            <a:ext cx="2470694" cy="76427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436616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023032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0"/>
            <a:ext cx="1906993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457200"/>
            <a:ext cx="5744029" cy="38862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552302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348753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3997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835321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492920"/>
            <a:ext cx="7300134" cy="2139553"/>
          </a:xfrm>
        </p:spPr>
        <p:txBody>
          <a:bodyPr anchor="b">
            <a:normAutofit/>
          </a:bodyPr>
          <a:lstStyle>
            <a:lvl1pPr>
              <a:defRPr sz="255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2701529"/>
            <a:ext cx="7300134" cy="112514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796354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1566240"/>
            <a:ext cx="3829503" cy="277716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1566240"/>
            <a:ext cx="3820616" cy="277716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05783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1"/>
            <a:ext cx="7765321" cy="99417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354" y="1566240"/>
            <a:ext cx="3659399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184174"/>
            <a:ext cx="3830406" cy="215922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1502" y="1566240"/>
            <a:ext cx="3649166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84174"/>
            <a:ext cx="3821518" cy="215922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82759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914122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2464978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2949178" cy="1771650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457200"/>
            <a:ext cx="4642119" cy="3886200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228850"/>
            <a:ext cx="2949178" cy="2114549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895989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4447330" cy="177165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3" y="569161"/>
            <a:ext cx="2441517" cy="3662279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2228850"/>
            <a:ext cx="4451213" cy="211455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8979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12/5/2021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20108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</p:sldLayoutIdLst>
  <mc:AlternateContent xmlns:mc="http://schemas.openxmlformats.org/markup-compatibility/2006" xmlns:p14="http://schemas.microsoft.com/office/powerpoint/2010/main">
    <mc:Choice Requires="p14">
      <p:transition spd="slow" p14:dur="25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575" y="114325"/>
            <a:ext cx="88751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2063" y="4249525"/>
            <a:ext cx="1931625" cy="8001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128575" y="2571750"/>
            <a:ext cx="6760200" cy="24777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277" i="1" u="sng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Infraestructura IT integrada en Kubernetes</a:t>
            </a:r>
            <a:endParaRPr sz="3277" i="1" u="sng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277" i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(SAL_kubernITes - SAL_kITs)</a:t>
            </a:r>
            <a:endParaRPr sz="3277" i="1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b="1" i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 </a:t>
            </a:r>
            <a:r>
              <a:rPr lang="es" sz="2500" b="1" i="1" u="sng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Autor</a:t>
            </a:r>
            <a:r>
              <a:rPr lang="es" sz="25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s" sz="25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s" sz="25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aúl </a:t>
            </a:r>
            <a:r>
              <a:rPr lang="es" sz="25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s" sz="25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ltoubah </a:t>
            </a:r>
            <a:r>
              <a:rPr lang="es" sz="25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s" sz="25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eón</a:t>
            </a:r>
            <a:endParaRPr sz="25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b="1" i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 </a:t>
            </a:r>
            <a:r>
              <a:rPr lang="es" sz="2500" b="1" i="1" u="sng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Grupo</a:t>
            </a:r>
            <a:r>
              <a:rPr lang="es" sz="25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ASIA/B curso 2021 - 2022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72075" y="2571752"/>
            <a:ext cx="1931600" cy="1433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460950" y="508700"/>
            <a:ext cx="82221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/>
              <a:t>¿Qué es una infraestructura IT?</a:t>
            </a:r>
            <a:endParaRPr sz="4500"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204825" y="1919100"/>
            <a:ext cx="4267200" cy="28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just" rtl="0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s" sz="2225"/>
              <a:t>Una infraestructura IT (</a:t>
            </a:r>
            <a:r>
              <a:rPr lang="es" sz="2225" b="1" i="1"/>
              <a:t>Information Technologies</a:t>
            </a:r>
            <a:r>
              <a:rPr lang="es" sz="2225"/>
              <a:t>, en inglés) se trata de un conglomerado de elementos necesarios para operar y gestionar entornos de tecnologías de la información en empresas.</a:t>
            </a:r>
            <a:endParaRPr sz="2225"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7825" y="1919100"/>
            <a:ext cx="4267201" cy="287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6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6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460950" y="508700"/>
            <a:ext cx="82221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/>
              <a:t>¿Qué es una infraestructura IT?</a:t>
            </a:r>
            <a:endParaRPr sz="4500"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204900" y="1917251"/>
            <a:ext cx="4367100" cy="14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just" rtl="0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ct val="42022"/>
              <a:buNone/>
            </a:pPr>
            <a:r>
              <a:rPr lang="es" sz="2225" dirty="0"/>
              <a:t>La infraestructura IT puede implementarse en un sistema de </a:t>
            </a:r>
            <a:r>
              <a:rPr lang="es" sz="2225" b="1" i="1" dirty="0"/>
              <a:t>cloud computing</a:t>
            </a:r>
            <a:r>
              <a:rPr lang="es" sz="2225" dirty="0"/>
              <a:t> (informática en la nube) o en instalaciones </a:t>
            </a:r>
            <a:r>
              <a:rPr lang="es" sz="2225" b="1" i="1" dirty="0"/>
              <a:t>on-premise</a:t>
            </a:r>
            <a:r>
              <a:rPr lang="es" sz="2225" dirty="0"/>
              <a:t> (local) de la empresa.</a:t>
            </a:r>
            <a:endParaRPr sz="2225" dirty="0"/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4294967295"/>
          </p:nvPr>
        </p:nvSpPr>
        <p:spPr>
          <a:xfrm>
            <a:off x="204900" y="3203999"/>
            <a:ext cx="4291287" cy="1543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ct val="42022"/>
              <a:buNone/>
            </a:pPr>
            <a:r>
              <a:rPr lang="es" sz="1600" dirty="0"/>
              <a:t>Estos elementos incluyen el </a:t>
            </a:r>
            <a:r>
              <a:rPr lang="es" sz="1600" b="1" i="1" dirty="0"/>
              <a:t>hardware</a:t>
            </a:r>
            <a:r>
              <a:rPr lang="es" sz="1600" dirty="0"/>
              <a:t>, el </a:t>
            </a:r>
            <a:r>
              <a:rPr lang="es" sz="1600" b="1" i="1" dirty="0"/>
              <a:t>software</a:t>
            </a:r>
            <a:r>
              <a:rPr lang="es" sz="1600" dirty="0"/>
              <a:t>, los elementos de red, sistemas operativos y almacenamiento de datos.</a:t>
            </a:r>
            <a:endParaRPr sz="1600" dirty="0"/>
          </a:p>
          <a:p>
            <a:pPr marL="0" lvl="0" indent="0" algn="just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ct val="42022"/>
              <a:buNone/>
            </a:pPr>
            <a:r>
              <a:rPr lang="es" sz="1600" dirty="0"/>
              <a:t>Todos ellos se utilizan para ofrecer servicios y soluciones IT.</a:t>
            </a:r>
            <a:endParaRPr sz="1600" dirty="0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7825" y="1919100"/>
            <a:ext cx="4267201" cy="287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460950" y="422000"/>
            <a:ext cx="82221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950"/>
              <a:t>Elementos de una infraestructura IT</a:t>
            </a:r>
            <a:endParaRPr sz="3950"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176600" y="1919100"/>
            <a:ext cx="43671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6988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25"/>
              <a:buChar char="➔"/>
            </a:pPr>
            <a:r>
              <a:rPr lang="es" sz="2225" u="sng" dirty="0">
                <a:solidFill>
                  <a:schemeClr val="tx2">
                    <a:lumMod val="75000"/>
                  </a:schemeClr>
                </a:solidFill>
              </a:rPr>
              <a:t>Hardware</a:t>
            </a:r>
            <a:r>
              <a:rPr lang="es" sz="2225" dirty="0"/>
              <a:t>:</a:t>
            </a:r>
            <a:endParaRPr sz="2225" dirty="0"/>
          </a:p>
          <a:p>
            <a:pPr marL="914400" lvl="1" indent="-36988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25"/>
              <a:buChar char="◆"/>
            </a:pPr>
            <a:r>
              <a:rPr lang="es" sz="2225" dirty="0"/>
              <a:t>Servidores</a:t>
            </a:r>
            <a:endParaRPr sz="2225" dirty="0"/>
          </a:p>
          <a:p>
            <a:pPr marL="914400" lvl="1" indent="-36988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25"/>
              <a:buChar char="◆"/>
            </a:pPr>
            <a:r>
              <a:rPr lang="es" sz="2225" b="1" i="1" dirty="0"/>
              <a:t>Datacenters</a:t>
            </a:r>
            <a:r>
              <a:rPr lang="es" sz="2225" dirty="0"/>
              <a:t> (centros de datos)</a:t>
            </a:r>
            <a:endParaRPr sz="2225" dirty="0"/>
          </a:p>
          <a:p>
            <a:pPr marL="914400" lvl="1" indent="-36988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25"/>
              <a:buChar char="◆"/>
            </a:pPr>
            <a:r>
              <a:rPr lang="es" sz="2225" dirty="0"/>
              <a:t>Equipos informáticos</a:t>
            </a:r>
            <a:endParaRPr sz="2225" dirty="0"/>
          </a:p>
          <a:p>
            <a:pPr marL="914400" lvl="1" indent="-36988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25"/>
              <a:buChar char="◆"/>
            </a:pPr>
            <a:r>
              <a:rPr lang="es" sz="2225" dirty="0"/>
              <a:t>Routers</a:t>
            </a:r>
            <a:endParaRPr sz="2225" dirty="0"/>
          </a:p>
          <a:p>
            <a:pPr marL="914400" lvl="1" indent="-36988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25"/>
              <a:buChar char="◆"/>
            </a:pPr>
            <a:r>
              <a:rPr lang="es" sz="2225" dirty="0"/>
              <a:t>Hubs/Switches</a:t>
            </a:r>
            <a:endParaRPr sz="2225" dirty="0"/>
          </a:p>
          <a:p>
            <a:pPr marL="914400" lvl="1" indent="-36988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25"/>
              <a:buChar char="◆"/>
            </a:pPr>
            <a:r>
              <a:rPr lang="es" sz="2225" dirty="0"/>
              <a:t>Etc.</a:t>
            </a:r>
            <a:endParaRPr sz="2225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C3A75E8-BA07-4527-9C0F-C532EF942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451" y="2169042"/>
            <a:ext cx="3507600" cy="23995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460950" y="422000"/>
            <a:ext cx="82221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950"/>
              <a:t>Elementos de una infraestructura IT</a:t>
            </a:r>
            <a:endParaRPr sz="395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76600" y="1919100"/>
            <a:ext cx="4367100" cy="30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37899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s" sz="2025" u="sng" dirty="0">
                <a:solidFill>
                  <a:schemeClr val="tx2">
                    <a:lumMod val="75000"/>
                  </a:schemeClr>
                </a:solidFill>
              </a:rPr>
              <a:t>Software</a:t>
            </a:r>
            <a:r>
              <a:rPr lang="es" sz="2025" dirty="0"/>
              <a:t>:</a:t>
            </a:r>
            <a:endParaRPr sz="2025" dirty="0"/>
          </a:p>
          <a:p>
            <a:pPr marL="914400" lvl="1" indent="-337899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lang="es" sz="2025" b="1" i="1" u="sng" dirty="0"/>
              <a:t>CMS, Content Management Systems</a:t>
            </a:r>
            <a:r>
              <a:rPr lang="es" sz="2025" dirty="0"/>
              <a:t> (Sist. Gestores de Contenido): </a:t>
            </a:r>
            <a:r>
              <a:rPr lang="es" sz="2025" b="1" i="1" dirty="0"/>
              <a:t>Wordpress</a:t>
            </a:r>
            <a:r>
              <a:rPr lang="es" sz="2025" dirty="0"/>
              <a:t>, </a:t>
            </a:r>
            <a:r>
              <a:rPr lang="es" sz="2025" b="1" i="1" dirty="0"/>
              <a:t>Moodle</a:t>
            </a:r>
            <a:r>
              <a:rPr lang="es" sz="2025" dirty="0"/>
              <a:t>...</a:t>
            </a:r>
            <a:endParaRPr sz="2025" dirty="0"/>
          </a:p>
          <a:p>
            <a:pPr marL="914400" lvl="1" indent="-337899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lang="es" sz="2025" u="sng" dirty="0"/>
              <a:t>Sist. Operativos</a:t>
            </a:r>
            <a:r>
              <a:rPr lang="es" sz="2025" dirty="0"/>
              <a:t>: </a:t>
            </a:r>
            <a:r>
              <a:rPr lang="es" sz="2025" b="1" i="1" dirty="0"/>
              <a:t>Windows</a:t>
            </a:r>
            <a:r>
              <a:rPr lang="es" sz="2025" dirty="0"/>
              <a:t>, </a:t>
            </a:r>
            <a:r>
              <a:rPr lang="es" sz="2025" b="1" i="1" dirty="0"/>
              <a:t>Linux</a:t>
            </a:r>
            <a:r>
              <a:rPr lang="es" sz="2025" dirty="0"/>
              <a:t> (</a:t>
            </a:r>
            <a:r>
              <a:rPr lang="es" sz="2025" b="1" i="1" dirty="0"/>
              <a:t>Ubuntu</a:t>
            </a:r>
            <a:r>
              <a:rPr lang="es" sz="2025" dirty="0"/>
              <a:t>, </a:t>
            </a:r>
            <a:r>
              <a:rPr lang="es" sz="2025" b="1" i="1" dirty="0"/>
              <a:t>Debian</a:t>
            </a:r>
            <a:r>
              <a:rPr lang="es" sz="2025" dirty="0"/>
              <a:t>…), </a:t>
            </a:r>
            <a:r>
              <a:rPr lang="es" sz="2025" b="1" i="1" dirty="0"/>
              <a:t>MacOS</a:t>
            </a:r>
            <a:r>
              <a:rPr lang="es" sz="2025" dirty="0"/>
              <a:t>.</a:t>
            </a:r>
            <a:endParaRPr sz="2025" dirty="0"/>
          </a:p>
          <a:p>
            <a:pPr marL="914400" lvl="1" indent="-337899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lang="es" sz="2025" b="1" i="1" u="sng" dirty="0"/>
              <a:t>ERP, Enterprise Resource Planning</a:t>
            </a:r>
            <a:r>
              <a:rPr lang="es" sz="2025" dirty="0"/>
              <a:t> (Planif. de Recursos Empresariales): </a:t>
            </a:r>
            <a:r>
              <a:rPr lang="es" sz="2025" b="1" i="1" dirty="0"/>
              <a:t>Odoo</a:t>
            </a:r>
            <a:r>
              <a:rPr lang="es" sz="2025" dirty="0"/>
              <a:t>, </a:t>
            </a:r>
            <a:r>
              <a:rPr lang="es" sz="2025" b="1" i="1" dirty="0"/>
              <a:t>Holded</a:t>
            </a:r>
            <a:r>
              <a:rPr lang="es" sz="2025" dirty="0"/>
              <a:t>, </a:t>
            </a:r>
            <a:r>
              <a:rPr lang="es" sz="2025" b="1" i="1" dirty="0"/>
              <a:t>Selenne</a:t>
            </a:r>
            <a:r>
              <a:rPr lang="es" sz="2025" dirty="0"/>
              <a:t>…</a:t>
            </a:r>
            <a:endParaRPr sz="2025" dirty="0"/>
          </a:p>
          <a:p>
            <a:pPr marL="914400" lvl="1" indent="-337899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lang="es" sz="2025" dirty="0"/>
              <a:t>Etc.</a:t>
            </a:r>
            <a:endParaRPr sz="2025" dirty="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0600" y="1889037"/>
            <a:ext cx="4295500" cy="2937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460950" y="422000"/>
            <a:ext cx="82221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950"/>
              <a:t>Tipos de infraestructuras IT</a:t>
            </a:r>
            <a:endParaRPr sz="3950"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100125" y="1917350"/>
            <a:ext cx="4367100" cy="28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718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25"/>
              <a:buChar char="●"/>
            </a:pPr>
            <a:r>
              <a:rPr lang="es" sz="2025" u="sng" dirty="0">
                <a:solidFill>
                  <a:schemeClr val="tx2">
                    <a:lumMod val="75000"/>
                  </a:schemeClr>
                </a:solidFill>
              </a:rPr>
              <a:t>Tradicional</a:t>
            </a:r>
            <a:r>
              <a:rPr lang="es" sz="2025" dirty="0"/>
              <a:t>: también conocida como </a:t>
            </a:r>
            <a:r>
              <a:rPr lang="es" sz="2025" b="1" i="1" dirty="0"/>
              <a:t>on-premise</a:t>
            </a:r>
            <a:r>
              <a:rPr lang="es" sz="2025" dirty="0"/>
              <a:t> (local), las empresas son las propietarias de todos los elementos (servidores, almacenamiento de datos, entre otros), a los cuales gestionan en sus propias instalaciones.</a:t>
            </a:r>
            <a:endParaRPr sz="2025" dirty="0"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7950" y="2090050"/>
            <a:ext cx="4295500" cy="253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460950" y="422000"/>
            <a:ext cx="82221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950"/>
              <a:t>Tipos de infraestructuras IT</a:t>
            </a:r>
            <a:endParaRPr sz="3950"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100125" y="2140300"/>
            <a:ext cx="4367100" cy="26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7187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25"/>
              <a:buChar char="●"/>
            </a:pPr>
            <a:r>
              <a:rPr lang="es" sz="2025" u="sng" dirty="0">
                <a:solidFill>
                  <a:schemeClr val="tx2">
                    <a:lumMod val="75000"/>
                  </a:schemeClr>
                </a:solidFill>
              </a:rPr>
              <a:t>En la Nube (Cloud Computing)</a:t>
            </a:r>
            <a:r>
              <a:rPr lang="es" sz="2025" dirty="0"/>
              <a:t>: la infraestructura en la nube hace referencia a los elementos y los recursos que se necesitan para el </a:t>
            </a:r>
            <a:r>
              <a:rPr lang="es" sz="2025" b="1" i="1" dirty="0"/>
              <a:t>cloud computing</a:t>
            </a:r>
            <a:r>
              <a:rPr lang="es" sz="2025" dirty="0"/>
              <a:t>.  Existen 3 tipos: pública, privada e híbrida.</a:t>
            </a:r>
            <a:endParaRPr sz="2025" dirty="0"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3300" y="1917350"/>
            <a:ext cx="4111049" cy="2974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460950" y="422000"/>
            <a:ext cx="82221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950" dirty="0"/>
              <a:t>Tipos de infraestructuras IT</a:t>
            </a:r>
            <a:endParaRPr sz="3950"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0" y="1917500"/>
            <a:ext cx="4451400" cy="29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37899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025" u="sng" dirty="0">
                <a:solidFill>
                  <a:schemeClr val="tx2">
                    <a:lumMod val="75000"/>
                  </a:schemeClr>
                </a:solidFill>
              </a:rPr>
              <a:t>Hiperconvergente (o híbrida)</a:t>
            </a:r>
            <a:r>
              <a:rPr lang="es" sz="2025" dirty="0">
                <a:solidFill>
                  <a:schemeClr val="tx2">
                    <a:lumMod val="75000"/>
                  </a:schemeClr>
                </a:solidFill>
              </a:rPr>
              <a:t>: </a:t>
            </a:r>
            <a:r>
              <a:rPr lang="es" sz="2025" dirty="0"/>
              <a:t>permite gestionar los recursos informáticos, de red y de almacenamiento desde una sola interfaz. </a:t>
            </a:r>
            <a:endParaRPr sz="2025" dirty="0"/>
          </a:p>
          <a:p>
            <a:pPr marL="457200" lvl="0" indent="0" algn="just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025" dirty="0"/>
              <a:t>Así podrá admitir cargas de trabajo más modernas con arquitecturas escalables en el sector a través de la combinación del almacenamiento de datos y la informática definidos por </a:t>
            </a:r>
            <a:r>
              <a:rPr lang="es" sz="2025" b="1" i="1" dirty="0"/>
              <a:t>software</a:t>
            </a:r>
            <a:r>
              <a:rPr lang="es" sz="2025" dirty="0"/>
              <a:t>.</a:t>
            </a:r>
            <a:endParaRPr sz="2025" dirty="0"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3875" y="2100100"/>
            <a:ext cx="4398400" cy="250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471900" y="4553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 una infraestructura IT contenerizada?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TM04033921[[fn=Damasco]]</Template>
  <TotalTime>22</TotalTime>
  <Words>360</Words>
  <Application>Microsoft Office PowerPoint</Application>
  <PresentationFormat>Presentación en pantalla (16:9)</PresentationFormat>
  <Paragraphs>32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Roboto</vt:lpstr>
      <vt:lpstr>Bookman Old Style</vt:lpstr>
      <vt:lpstr>Rockwell</vt:lpstr>
      <vt:lpstr>Times New Roman</vt:lpstr>
      <vt:lpstr>Damask</vt:lpstr>
      <vt:lpstr>Presentación de PowerPoint</vt:lpstr>
      <vt:lpstr>¿Qué es una infraestructura IT?</vt:lpstr>
      <vt:lpstr>¿Qué es una infraestructura IT?</vt:lpstr>
      <vt:lpstr>Elementos de una infraestructura IT</vt:lpstr>
      <vt:lpstr>Elementos de una infraestructura IT</vt:lpstr>
      <vt:lpstr>Tipos de infraestructuras IT</vt:lpstr>
      <vt:lpstr>Tipos de infraestructuras IT</vt:lpstr>
      <vt:lpstr>Tipos de infraestructuras IT</vt:lpstr>
      <vt:lpstr>¿Qué es una infraestructura IT contenerizada?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Sassaulo</cp:lastModifiedBy>
  <cp:revision>3</cp:revision>
  <dcterms:modified xsi:type="dcterms:W3CDTF">2021-12-05T11:53:36Z</dcterms:modified>
</cp:coreProperties>
</file>